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 id="263" r:id="rId3"/>
    <p:sldId id="262" r:id="rId4"/>
    <p:sldId id="266" r:id="rId5"/>
    <p:sldId id="264" r:id="rId6"/>
    <p:sldId id="265" r:id="rId7"/>
    <p:sldId id="267" r:id="rId8"/>
    <p:sldId id="272" r:id="rId9"/>
    <p:sldId id="268" r:id="rId10"/>
    <p:sldId id="256" r:id="rId11"/>
    <p:sldId id="257" r:id="rId12"/>
    <p:sldId id="258" r:id="rId13"/>
    <p:sldId id="260" r:id="rId14"/>
    <p:sldId id="269" r:id="rId15"/>
    <p:sldId id="275" r:id="rId16"/>
    <p:sldId id="278"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56" d="100"/>
          <a:sy n="56" d="100"/>
        </p:scale>
        <p:origin x="-96" y="-4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9255346" y="2750337"/>
            <a:ext cx="1171888" cy="1356442"/>
          </a:xfrm>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333639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11309"/>
            <a:ext cx="1154151" cy="1090789"/>
          </a:xfrm>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142246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11615"/>
            <a:ext cx="1154151" cy="1090789"/>
          </a:xfrm>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370801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smtClean="0"/>
              <a:t>Titelmasterformat durch Klicken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09925"/>
            <a:ext cx="1154151" cy="1090789"/>
          </a:xfrm>
        </p:spPr>
        <p:txBody>
          <a:bodyPr/>
          <a:lstStyle/>
          <a:p>
            <a:fld id="{80E4A647-742E-434C-9B57-FB036912C369}" type="slidenum">
              <a:rPr lang="de-DE" smtClean="0"/>
              <a:pPr/>
              <a:t>‹Nr.›</a:t>
            </a:fld>
            <a:endParaRPr lang="de-DE"/>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2873314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10729455" y="4709925"/>
            <a:ext cx="1154151" cy="1090789"/>
          </a:xfrm>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1216913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smtClean="0"/>
              <a:t>Titelmasterformat durch Klicken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3057873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smtClean="0"/>
              <a:t>Titelmasterformat durch Klicken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3" name="Date Placeholder 2"/>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1421573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89724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E185F16-786C-4312-9029-675C9FC2782F}" type="datetimeFigureOut">
              <a:rPr lang="de-DE" smtClean="0"/>
              <a:pPr/>
              <a:t>21.10.2014</a:t>
            </a:fld>
            <a:endParaRPr lang="de-DE"/>
          </a:p>
        </p:txBody>
      </p:sp>
      <p:sp>
        <p:nvSpPr>
          <p:cNvPr id="5" name="Footer Placeholder 4"/>
          <p:cNvSpPr>
            <a:spLocks noGrp="1"/>
          </p:cNvSpPr>
          <p:nvPr>
            <p:ph type="ftr" sz="quarter" idx="11"/>
          </p:nvPr>
        </p:nvSpPr>
        <p:spPr>
          <a:xfrm>
            <a:off x="680321" y="5936188"/>
            <a:ext cx="6126805" cy="365125"/>
          </a:xfrm>
        </p:spPr>
        <p:txBody>
          <a:bodyPr/>
          <a:lstStyle/>
          <a:p>
            <a:endParaRPr lang="de-DE"/>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24226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92343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729455" y="2869895"/>
            <a:ext cx="1154151" cy="1090789"/>
          </a:xfrm>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69727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123462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51673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27299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38590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smtClean="0"/>
              <a:t>Titelmasterformat durch Klicken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341258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BE185F16-786C-4312-9029-675C9FC2782F}" type="datetimeFigureOut">
              <a:rPr lang="de-DE" smtClean="0"/>
              <a:pPr/>
              <a:t>21.10.2014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3812618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cstate="print">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185F16-786C-4312-9029-675C9FC2782F}" type="datetimeFigureOut">
              <a:rPr lang="de-DE" smtClean="0"/>
              <a:pPr/>
              <a:t>21.10.2014</a:t>
            </a:fld>
            <a:endParaRPr lang="de-DE"/>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0E4A647-742E-434C-9B57-FB036912C369}" type="slidenum">
              <a:rPr lang="de-DE" smtClean="0"/>
              <a:pPr/>
              <a:t>‹Nr.›</a:t>
            </a:fld>
            <a:endParaRPr lang="de-DE"/>
          </a:p>
        </p:txBody>
      </p:sp>
    </p:spTree>
    <p:extLst>
      <p:ext uri="{BB962C8B-B14F-4D97-AF65-F5344CB8AC3E}">
        <p14:creationId xmlns:p14="http://schemas.microsoft.com/office/powerpoint/2010/main" xmlns="" val="7118534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4000" dirty="0" smtClean="0"/>
              <a:t>Infoveranstaltung der </a:t>
            </a:r>
            <a:r>
              <a:rPr lang="de-DE" sz="4000" dirty="0" err="1" smtClean="0"/>
              <a:t>kfd</a:t>
            </a:r>
            <a:r>
              <a:rPr lang="de-DE" sz="4000" dirty="0" smtClean="0"/>
              <a:t> Helden</a:t>
            </a:r>
            <a:endParaRPr lang="de-DE" sz="4000" dirty="0"/>
          </a:p>
        </p:txBody>
      </p:sp>
      <p:sp>
        <p:nvSpPr>
          <p:cNvPr id="3" name="Untertitel 2"/>
          <p:cNvSpPr>
            <a:spLocks noGrp="1"/>
          </p:cNvSpPr>
          <p:nvPr>
            <p:ph type="subTitle" idx="1"/>
          </p:nvPr>
        </p:nvSpPr>
        <p:spPr/>
        <p:txBody>
          <a:bodyPr/>
          <a:lstStyle/>
          <a:p>
            <a:r>
              <a:rPr lang="de-DE" dirty="0" smtClean="0"/>
              <a:t>Helden, 24.09.2014</a:t>
            </a:r>
            <a:endParaRPr lang="de-DE" dirty="0"/>
          </a:p>
        </p:txBody>
      </p:sp>
      <p:pic>
        <p:nvPicPr>
          <p:cNvPr id="3074" name="Picture 2" descr="http://www.kfd-bundesverband.de/fileadmin/Bilder/Mitgliederservice/Arbeitsmaterialien/Logo-kfd_Glaub%20u%20Leb%20li_Farb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762" y="162811"/>
            <a:ext cx="4890094" cy="22712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13920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067045"/>
          </a:xfrm>
        </p:spPr>
        <p:txBody>
          <a:bodyPr/>
          <a:lstStyle/>
          <a:p>
            <a:r>
              <a:rPr lang="de-DE" dirty="0" smtClean="0"/>
              <a:t>Was ist ein </a:t>
            </a:r>
            <a:r>
              <a:rPr lang="de-DE" dirty="0" err="1" smtClean="0"/>
              <a:t>Defi</a:t>
            </a:r>
            <a:r>
              <a:rPr lang="de-DE" dirty="0" smtClean="0"/>
              <a:t>/AED?</a:t>
            </a:r>
            <a:endParaRPr lang="de-DE" dirty="0"/>
          </a:p>
        </p:txBody>
      </p:sp>
      <p:sp>
        <p:nvSpPr>
          <p:cNvPr id="3" name="Untertitel 2"/>
          <p:cNvSpPr>
            <a:spLocks noGrp="1"/>
          </p:cNvSpPr>
          <p:nvPr>
            <p:ph type="subTitle" idx="1"/>
          </p:nvPr>
        </p:nvSpPr>
        <p:spPr>
          <a:xfrm>
            <a:off x="0" y="2841674"/>
            <a:ext cx="8872025" cy="1304778"/>
          </a:xfrm>
        </p:spPr>
        <p:txBody>
          <a:bodyPr>
            <a:normAutofit fontScale="70000" lnSpcReduction="20000"/>
          </a:bodyPr>
          <a:lstStyle/>
          <a:p>
            <a:r>
              <a:rPr lang="de-DE" sz="4000" dirty="0" smtClean="0"/>
              <a:t>Automatisierter</a:t>
            </a:r>
          </a:p>
          <a:p>
            <a:r>
              <a:rPr lang="de-DE" sz="4000" dirty="0" smtClean="0"/>
              <a:t>Externer </a:t>
            </a:r>
          </a:p>
          <a:p>
            <a:r>
              <a:rPr lang="de-DE" sz="4000" dirty="0" smtClean="0"/>
              <a:t>Defibrillator</a:t>
            </a:r>
          </a:p>
          <a:p>
            <a:endParaRPr lang="de-DE" dirty="0"/>
          </a:p>
        </p:txBody>
      </p:sp>
      <p:pic>
        <p:nvPicPr>
          <p:cNvPr id="1026" name="Picture 2" descr="C:\Users\Jörg\Desktop\Defi_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0038" y="2279560"/>
            <a:ext cx="3652062" cy="36382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6865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80">
                                          <p:stCondLst>
                                            <p:cond delay="0"/>
                                          </p:stCondLst>
                                        </p:cTn>
                                        <p:tgtEl>
                                          <p:spTgt spid="1026"/>
                                        </p:tgtEl>
                                      </p:cBhvr>
                                    </p:animEffect>
                                    <p:anim calcmode="lin" valueType="num">
                                      <p:cBhvr>
                                        <p:cTn id="2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1" dur="26">
                                          <p:stCondLst>
                                            <p:cond delay="650"/>
                                          </p:stCondLst>
                                        </p:cTn>
                                        <p:tgtEl>
                                          <p:spTgt spid="1026"/>
                                        </p:tgtEl>
                                      </p:cBhvr>
                                      <p:to x="100000" y="60000"/>
                                    </p:animScale>
                                    <p:animScale>
                                      <p:cBhvr>
                                        <p:cTn id="32" dur="166" decel="50000">
                                          <p:stCondLst>
                                            <p:cond delay="676"/>
                                          </p:stCondLst>
                                        </p:cTn>
                                        <p:tgtEl>
                                          <p:spTgt spid="1026"/>
                                        </p:tgtEl>
                                      </p:cBhvr>
                                      <p:to x="100000" y="100000"/>
                                    </p:animScale>
                                    <p:animScale>
                                      <p:cBhvr>
                                        <p:cTn id="33" dur="26">
                                          <p:stCondLst>
                                            <p:cond delay="1312"/>
                                          </p:stCondLst>
                                        </p:cTn>
                                        <p:tgtEl>
                                          <p:spTgt spid="1026"/>
                                        </p:tgtEl>
                                      </p:cBhvr>
                                      <p:to x="100000" y="80000"/>
                                    </p:animScale>
                                    <p:animScale>
                                      <p:cBhvr>
                                        <p:cTn id="34" dur="166" decel="50000">
                                          <p:stCondLst>
                                            <p:cond delay="1338"/>
                                          </p:stCondLst>
                                        </p:cTn>
                                        <p:tgtEl>
                                          <p:spTgt spid="1026"/>
                                        </p:tgtEl>
                                      </p:cBhvr>
                                      <p:to x="100000" y="100000"/>
                                    </p:animScale>
                                    <p:animScale>
                                      <p:cBhvr>
                                        <p:cTn id="35" dur="26">
                                          <p:stCondLst>
                                            <p:cond delay="1642"/>
                                          </p:stCondLst>
                                        </p:cTn>
                                        <p:tgtEl>
                                          <p:spTgt spid="1026"/>
                                        </p:tgtEl>
                                      </p:cBhvr>
                                      <p:to x="100000" y="90000"/>
                                    </p:animScale>
                                    <p:animScale>
                                      <p:cBhvr>
                                        <p:cTn id="36" dur="166" decel="50000">
                                          <p:stCondLst>
                                            <p:cond delay="1668"/>
                                          </p:stCondLst>
                                        </p:cTn>
                                        <p:tgtEl>
                                          <p:spTgt spid="1026"/>
                                        </p:tgtEl>
                                      </p:cBhvr>
                                      <p:to x="100000" y="100000"/>
                                    </p:animScale>
                                    <p:animScale>
                                      <p:cBhvr>
                                        <p:cTn id="37" dur="26">
                                          <p:stCondLst>
                                            <p:cond delay="1808"/>
                                          </p:stCondLst>
                                        </p:cTn>
                                        <p:tgtEl>
                                          <p:spTgt spid="1026"/>
                                        </p:tgtEl>
                                      </p:cBhvr>
                                      <p:to x="100000" y="95000"/>
                                    </p:animScale>
                                    <p:animScale>
                                      <p:cBhvr>
                                        <p:cTn id="38"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Wobei wird ein AED angewendet</a:t>
            </a:r>
            <a:endParaRPr lang="de-DE" dirty="0"/>
          </a:p>
        </p:txBody>
      </p:sp>
      <p:sp>
        <p:nvSpPr>
          <p:cNvPr id="3" name="Inhaltsplatzhalter 2"/>
          <p:cNvSpPr>
            <a:spLocks noGrp="1"/>
          </p:cNvSpPr>
          <p:nvPr>
            <p:ph idx="1"/>
          </p:nvPr>
        </p:nvSpPr>
        <p:spPr/>
        <p:txBody>
          <a:bodyPr/>
          <a:lstStyle/>
          <a:p>
            <a:r>
              <a:rPr lang="de-DE" dirty="0" smtClean="0"/>
              <a:t>Kammerflimmern</a:t>
            </a:r>
          </a:p>
          <a:p>
            <a:pPr lvl="1"/>
            <a:r>
              <a:rPr lang="de-DE" dirty="0" smtClean="0"/>
              <a:t>Das Herz „flimmert oder flattert“ und kann die Leistung nicht mehr erbringen, sodass wenig oder kein Blut zirkuliert wird</a:t>
            </a:r>
          </a:p>
          <a:p>
            <a:pPr lvl="1"/>
            <a:endParaRPr lang="de-DE" dirty="0" smtClean="0"/>
          </a:p>
          <a:p>
            <a:r>
              <a:rPr lang="de-DE" dirty="0" smtClean="0"/>
              <a:t>Ventrikuläre Tachykardie</a:t>
            </a:r>
            <a:endParaRPr lang="de-DE" dirty="0"/>
          </a:p>
          <a:p>
            <a:pPr lvl="1"/>
            <a:r>
              <a:rPr lang="de-DE" dirty="0"/>
              <a:t>Das Herz </a:t>
            </a:r>
            <a:r>
              <a:rPr lang="de-DE" dirty="0" smtClean="0"/>
              <a:t>pumpt in der Kammer zu schnell und arbeitet nicht mehr adäquat</a:t>
            </a:r>
          </a:p>
          <a:p>
            <a:pPr lvl="1"/>
            <a:endParaRPr lang="de-DE" dirty="0"/>
          </a:p>
          <a:p>
            <a:r>
              <a:rPr lang="de-DE" dirty="0" smtClean="0"/>
              <a:t>Supra-Ventrikuläre </a:t>
            </a:r>
            <a:r>
              <a:rPr lang="de-DE" dirty="0"/>
              <a:t>Tachykardie</a:t>
            </a:r>
          </a:p>
          <a:p>
            <a:pPr lvl="1"/>
            <a:r>
              <a:rPr lang="de-DE" dirty="0"/>
              <a:t>Das Herz pumpt </a:t>
            </a:r>
            <a:r>
              <a:rPr lang="de-DE" dirty="0" smtClean="0"/>
              <a:t>im Vorhof zu schnell und arbeitet nicht </a:t>
            </a:r>
            <a:r>
              <a:rPr lang="de-DE" dirty="0"/>
              <a:t>mehr </a:t>
            </a:r>
            <a:r>
              <a:rPr lang="de-DE" dirty="0" smtClean="0"/>
              <a:t>adäquat</a:t>
            </a:r>
            <a:endParaRPr lang="de-DE" dirty="0"/>
          </a:p>
          <a:p>
            <a:pPr marL="457200" lvl="1" indent="0">
              <a:buNone/>
            </a:pPr>
            <a:endParaRPr lang="de-DE" dirty="0"/>
          </a:p>
        </p:txBody>
      </p:sp>
    </p:spTree>
    <p:extLst>
      <p:ext uri="{BB962C8B-B14F-4D97-AF65-F5344CB8AC3E}">
        <p14:creationId xmlns:p14="http://schemas.microsoft.com/office/powerpoint/2010/main" xmlns="" val="218571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Wie wird ein AED angewendet</a:t>
            </a:r>
            <a:endParaRPr lang="de-DE" dirty="0"/>
          </a:p>
        </p:txBody>
      </p:sp>
      <p:pic>
        <p:nvPicPr>
          <p:cNvPr id="1026" name="Picture 2" descr="http://upload.wikimedia.org/wikipedia/commons/thumb/6/6e/Defibrillation_Electrode_Position.jpg/220px-Defibrillation_Electrode_Position.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87268" y="2272405"/>
            <a:ext cx="2787851" cy="359886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feld 3"/>
          <p:cNvSpPr txBox="1"/>
          <p:nvPr/>
        </p:nvSpPr>
        <p:spPr>
          <a:xfrm>
            <a:off x="680321" y="2434105"/>
            <a:ext cx="6106845" cy="2308324"/>
          </a:xfrm>
          <a:prstGeom prst="rect">
            <a:avLst/>
          </a:prstGeom>
          <a:noFill/>
        </p:spPr>
        <p:txBody>
          <a:bodyPr wrap="square" rtlCol="0">
            <a:spAutoFit/>
          </a:bodyPr>
          <a:lstStyle/>
          <a:p>
            <a:pPr marL="285750" indent="-285750">
              <a:buFont typeface="Arial" panose="020B0604020202020204" pitchFamily="34" charset="0"/>
              <a:buChar char="•"/>
            </a:pPr>
            <a:r>
              <a:rPr lang="de-DE" dirty="0" smtClean="0"/>
              <a:t>Die Klebeelektroden werden unterhalb des rechten Schlüsselbeines und seitlich unterhalb der linken Brustwarze des Patienten geklebt</a:t>
            </a:r>
          </a:p>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smtClean="0"/>
              <a:t>Der Stromfluss kann somit durch das Herz geleitet werden.</a:t>
            </a:r>
          </a:p>
          <a:p>
            <a:pPr marL="285750" indent="-285750">
              <a:buFont typeface="Arial" panose="020B0604020202020204" pitchFamily="34" charset="0"/>
              <a:buChar char="•"/>
            </a:pPr>
            <a:endParaRPr lang="de-DE" dirty="0" smtClean="0"/>
          </a:p>
          <a:p>
            <a:endParaRPr lang="de-DE" dirty="0"/>
          </a:p>
        </p:txBody>
      </p:sp>
    </p:spTree>
    <p:extLst>
      <p:ext uri="{BB962C8B-B14F-4D97-AF65-F5344CB8AC3E}">
        <p14:creationId xmlns:p14="http://schemas.microsoft.com/office/powerpoint/2010/main" xmlns="" val="215255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Was wäre ohne </a:t>
            </a:r>
            <a:r>
              <a:rPr lang="de-DE" dirty="0" err="1" smtClean="0"/>
              <a:t>Defi</a:t>
            </a:r>
            <a:r>
              <a:rPr lang="de-DE" dirty="0" smtClean="0"/>
              <a:t>/AED</a:t>
            </a:r>
            <a:endParaRPr lang="de-DE" dirty="0"/>
          </a:p>
        </p:txBody>
      </p:sp>
      <p:sp>
        <p:nvSpPr>
          <p:cNvPr id="4" name="Textfeld 3"/>
          <p:cNvSpPr txBox="1"/>
          <p:nvPr/>
        </p:nvSpPr>
        <p:spPr>
          <a:xfrm>
            <a:off x="680321" y="2434105"/>
            <a:ext cx="6763668" cy="1200329"/>
          </a:xfrm>
          <a:prstGeom prst="rect">
            <a:avLst/>
          </a:prstGeom>
          <a:noFill/>
        </p:spPr>
        <p:txBody>
          <a:bodyPr wrap="square" rtlCol="0">
            <a:spAutoFit/>
          </a:bodyPr>
          <a:lstStyle/>
          <a:p>
            <a:pPr marL="285750" indent="-285750">
              <a:buFont typeface="Arial" panose="020B0604020202020204" pitchFamily="34" charset="0"/>
              <a:buChar char="•"/>
            </a:pPr>
            <a:r>
              <a:rPr lang="de-DE" sz="2400" dirty="0" smtClean="0"/>
              <a:t>Pro Minute sinkt die die Überlebenschance um 10% . 12 % !!!</a:t>
            </a:r>
          </a:p>
          <a:p>
            <a:pPr marL="285750" indent="-285750">
              <a:buFont typeface="Arial" panose="020B0604020202020204" pitchFamily="34" charset="0"/>
              <a:buChar char="•"/>
            </a:pPr>
            <a:endParaRPr lang="de-DE" sz="2400" dirty="0"/>
          </a:p>
        </p:txBody>
      </p:sp>
      <p:sp>
        <p:nvSpPr>
          <p:cNvPr id="5" name="AutoShape 2" descr="data:image/jpeg;base64,/9j/4AAQSkZJRgABAQAAAQABAAD/2wCEAAkGBxISEBQUEhQVFRQPDw8PDxUUFBQVFBQPFBEWFhQUFBQYHCggGBolHBQUITEhJSkrLi4uFx8zODMsNygtLisBCgoKDg0OFBAQGywcHBwsLCwsLCwsLCwsLCwsLCwsLCwsLCwsLCwsLCwsLCwsLCwsLCwsLC4sLCwsLCwsLCwsLP/AABEIAIwBaAMBIgACEQEDEQH/xAAbAAACAwEBAQAAAAAAAAAAAAACAwEEBQAHBv/EAEkQAAEDAQYCBwMIBQkJAAAAAAEAAgMRBBIhMUFRE2EFBhRxgZGxB6HwIjJCUmLB0eEzQ3OS0iRTcoKTorPCwxUjJURUY6Oy8f/EABkBAAMBAQEAAAAAAAAAAAAAAAABAgMEBf/EACIRAAIDAAIDAQEBAQEAAAAAAAABAhESIVEDEzFBBCJhFP/aAAwDAQACEQMRAD8AMBEApoiC7jjBuqLiaCiACBCQ1EGppaoAQAF1EAiUgoERREGrgUbXIoLAoiuo6hTVAC7qmiZVdRAAhoTGsCgMRBiGAwRhEGLqI2tUMoYxqINXNqiUFkXFIClr+Sm+EhkUXXEbaKQQkAq4oupq4t2SGLopARUouvBAAkIHMTmgJgiqkBRLChDFeMaIRJ6CjPdElGIrWfZ8EDoEbDJjujKAsK2nWRIdZCntCyZJCISLRNkKW+xp6QssqCdNY+ua42Mo47KQk6GrB4ZG9EYkCd3pTo6qCgg8IXvQ0oluCKGQ5+ylV3tK5OkIprlYfHRBdXUmYNClITbim4nYqFgoqorim4iwogBEGhRcUhqBEhiMNUAFTRAwlIQiqIFIAwOSJtELSmNAUjCDQnNZVJDEbQpZQ3hruGoDypD+SXI7R1CiDiuDwvNenOs9sbaZYxJcbHK9rQ1rKhlfkVNK4ihqkM9LqpIXkEnWa1gV48gJxALhpngnWPrrbGjGS9+0Ywg4VrhQ6jVK0Omes3VF06Kr0XaHvhje8APfGx7g2oALhWgBx1V1j0UKxYaV1SrVQUJiqlYFa+VwKe6zlLMR2T4Dk5isRlVrqkBJoEzRAqpLFTY87qwycjms3FmiZaijqudZ8cEhlppoi7VjmoplWhzbOlXEfbhlVcZ6pclcA8FJkjVyKUHBHKAErHRQEIQugVwMqpMaWgozjZkt0NFovalEI0FGa+BKMC1hGFDoAnsWTFkjI0XLUfZ1yraFkwHtS7qsSJd1dSZg0BcXXU0NRBiqxUKARUTLqm4ixUKurqJwYiDEWFCQ1EGJ4jRiJFhRXESngq22JMESWh0UBEiEa0BEEXACWgyUAxMBKucEKezI0hUyqCNkYATHQLuElaDkgRAry/2jWYR2y/TCWFj/AOsCWf5Wr1G4vg/alZ8bO7Q8Vh8C1w+9JsqP0+CmbeIB+iBUd+xSLE1zntbnxXta2mji67r3prTgaVoHA8+dK9yu9UrNft1nFMOOx2Wd35eO5wWMpcqjZLhntLIxQAYUAA7gj4RRXSuqVtZhQF0hG1xRArkWA1kqZeBzAVaikVUNFpjzEClugXNemNkS5Q+BBhU3CrNQVxYloKKpYVCs3EDmIsKEhq66dKp0UZTzZyEnIpRBgBTnuwyTYYkMjFi5cmiXBVdaKaKG2jmmvhFFTdZyTgFSoXJZMvijbJVVG2R+mCNtnfqVLz2UrLYAQy8kDWEc0+Nh2Kzcki1FiGMK5XWs3XKNlZPjiFIYnBiJsa9KzioUIkYiKsMjVljAk5DyUAwog1aHBCAwoUxOJUDUYYFY4S4RJ6FQm4EQYE8RoxEjQUVxFzU8PmrAZTRMAGyNBRXa07prQUyjeYTY2jQ+alsaQsNRBitMjrssbrR1ijsEbHyML+JJwwGkAgXSS7HPQf1lm5lqJoGEoezclg2D2hdHSDGR8Z1EkbsPFl4LZg6x2J2LbVZz3ysb6kKfYVgl1mXw3tWh/k8Vf5+m2bD+C9CZ0hZ3ComhI3EsZ+9fA+1y0ROghayRjiJnOcGvY4hobmWg1on7LF66PL5WjUHStDhhkt/qIwnpGz1oaCUimIFIn41WKHU8wTXIAnT41X0PUCX/AIlDiAKTCtRjWBxxSclwx0z1sMU8NWWx8lPDWmzPJU4SExqxNNGwVe9rBu9zWjzJVWx9L2aaThxTxyPDS+6x4f8AJBAJqMNRrqlsMBAKQ1W+Ap4KHMeCpw1IYrosxOinsp2U+xFYZVYrDUQsxTWWUqJTRSixV0FLfHstJljAzx9E+7TIAdwWT8qXw0Xjsy4InDRXmQgo3RVyXdlcVm/LZahRNwaUSpIRuniyUzK50DQo2VSKDgBkPchEZ0Vx7qZBV5JXaKlbFwiDBugJa3MhKeXHNIdEqUO2S5f8HyW5gyBKrS9JO+iEDoksxlaKEEQ5SYuSV7syuRGNctNIimZbQnMCJoCMBauQlElqaxpQtKswlQ5lKJzKpoYSmtbXVMbG7dTseCt2Y7IhZzsrQY7dEGu3R7BYK4syNtkKsNL0Ye5L2MeEVxZHJsdhOv3JwJ5oqlS/Ix+tFR9mOyERdy0A2ugUthR7g9ZSbHyXmvtnNTZW/ZtDvMxgehXrJjPLyXmHtps5pZX6VnYe88Mj0KSmpOgccqzylkZyyz5+K6nyjnqRT1Tga7VrpqlvfQ4cxyUMtCpgABnWnmU2Bgc0nEkE10xpoilAIxOWJu44pMUbh9H8NPerjcXdWiJU0cZHbEm7R1duQS7mIu6NqeW+SY0A40OFanwUlpAz1phXEY1yw1Kjl8miFQElwxPL42wVgTvp89zQcCATSvmkNmplQE5nTwGiPald8qHDlqqjQmgZohnQVAI8BrVfS+yuSnSkI/nWTMO9DG53q0L511TtXXy0X0fsvBPSkBH0TK7w4L/xCmXDtDXw93NjH1kbbP8AaBTBaxqFzpdmlZe1l4RDYnDVS531kFHHSiltnOp8lOx5AMlMgSuEjzkrbIwmNHJJzYUkJjjccyrUcQCJreSmimyGycFBehKElGhJEkBLLAiqhLkaLSBLVHCCIvKBzylodAOg7kp1nCYZihM6e2PIh9nGyQ+yc1adMkPlVKbDCK7rGuRuf3rk/YxYRgtT4yFTDgmNlC9Fo5Uy4UcblT464WhRll6Rqsem3wFjttaZ2xThj0jXbMEYnCxe0HdRx0vWGzeFoapFqG6whJzRh43S9Y9G32wbru2BY4kG6ISjdL1j0a/axyXdrCy+IFIkCnA7NI2sc1idauh47fE2OQvYGSiQOju3vmlpFXAgVvbaK2Jl3aO5GadoLs+asvUDo6P9Q551Mksrq97Q4N9y0YerFgb82xWf+xYT5kLU7R3Lu0HYIeh8FEdWrCRTsdmp+xj/AIV8R7Tug7NZ4YX2eCKJxlc1xjY1hIuVANBlgvQzae5fDe1iS9Zof2zv/QpVIHR5cymq+g6iWCOe3RxytvsPFq05GkTyNdxVfO/gvpfZ1Nd6Ri5ib/BeoiU0enHqJ0cf+WZ5v+5yrzez3o4/qXDSrZpx/nX0MVoqrkUjRnQlS5zRSjFnn1s9l0Dv0M80Z0D7kzPIgO/vLQ6jdRJLFaXSySMkAiMcVxrmmriLxcDUDAUwJz0X3HHHxRdxBufNQ/LJqhrxoOnL1UVcg4g+sfNDfZufNZ2VQ2874KJjjr6oGOZumcVo19EnIKHMcnBxVdloZv709s7d1OjOSfQYDkRBUCZqh07UaM6fQD6oKqJJ2qo+cbFLRtGLLjqpbnFVjajsUszO2KdlKBYc4pZed0kvfzSHiQpqQ8lric1HEVJ0Uh0Pl+aB1nk+ArtdiplxxG6AvG6ousku6A2OVV/nsVPo0L4ULONjlXIqPYc9GJ4qb3NVqFSGFe7k8ux/E5qeMkCMohEikFsb2hT2kpQiU8JFRD/QztJUccoeEp4aVRDkLjlEJygEaMRpOh0yeOVPGKkMRBim0VTBEx5ohMUYjRCJS2ilFi+MVPFcmcHkoMXJK0PLA4pUiQouGpDAlwOmCHr5T2lO/k8X7anmwr64MC+S9pQHZ4v2/wDpuSfK4D4ecECnuB9Vu9Rq/wC0IRylP/hesNzaea3+o5Hb4hqBLn+yesPXWWab+nqwKIPdugCNpKtoEGHP3KMB25UMeU0SlZOzRJHNYdymth+0Uu+dkQc74CylZqkhzLLX6RT2WVv1ikMe7b3Jovcvcuebl2aqKLTLMzcq3FZmLNa13JWIw4a+q5ZyfYpR6ZpNjaNEXydgqQY85ehXSWWSmqhOT+GWFfMi2XN5JUj28lnvbIN0iRjykuf00j4l2Xn2kDb3KvJbmjVZ7rOfg/mgdByHx4reMI9mmK/C3J0i3dV3dJd6qPj+KJTmjdbx8cCHZe/2ohPSioEt3QEt3V+qPRNsvnpYpbulyqLrqWaK14odEuUi+elzzULPJC5V6odC3LsrhpRUKbcU8NetZ51CqKaJVptkMYrJIxve4A+WazJOtdjBpxCebWPI86JOSCjZDUQasJnW2yE4F/fcw9a+5NHWuyU+c7uuGqWkM2w1EAsNvWuy7v8A3PzS5uuFmGTZHcw1oHvck2hn0OCkAL47pHrmLjhBGQ+nyHSFt0O3LRWqw2dbbd9KWAHlHUeoxUOSHZ6gAN0YovLZetVsP65g1+RG0etUA6023+eJ/qR/wqXJBtHrAIRg815HJ1rtlP0xx2az+FVpOnLW7EzSdwkcPcFNofsPZrveoud68Ud0pKfnOea/bcfv70rjknWvjX8Uh+xHuFwc1IYOa8QZaZB82R4G14j0KY3pGcZSy1rhSR3voUrD2Lo9tEbV8h7TWDs8NP8AqP8ATevi4umrTlxpvCR/44LrXb5ZWASSSPDZGkB7iQCQ4VFSqj9QOaaqjOLFv9SWfy6Hnxf8F6y+DVQ0ua9pY4tIrQg0I+ToQtWqTIT5PaeGuurx89KWpuLZ5f7WT8SnR9O2wZTy1IyLnHyvBY2mX7D1wBGF5ZB1stzc3kin0mRn30Tj10tv1m+MbcVLopeVHp4PJGHLy1vXu1/9uvOM+tVJ692vaL9w/wASlwRa856qyan/AMT2Wn4ovJj14thy4WQJ/wB2cP72PklHrrbTk9g5cNmHvKyl4Is0X9J7F2r4omNtS8bb1xt314z3sZ8BWrL14tgPyhC4bEFvvBXPP+OLKX9EX9R7NZLY0HE08letFpbdwcF5XY/aCz9bA5vNjg/3Gi2YuuljeP0l3k9jxTxAI96xjHy+OMvHFcMbj45NNM3bRaKn5yrPtA3PkqB6cspxE8HjKwepQHpKA4CaDwlZ+Knx/wA8f06dJLgtPmbu5KdI3mgaA75rmOrldcD6LnWR/wAFdKhBfpLlN/gD3t2KS6Ruya6yOSnWVy1Sh2Q99CzMNvRAZ+Q9yJ1nO6U6DmqqBFTJM55JbpTyUGE7oDGVSURNSJMxXICxcnwKpHwds66Wl+DS2P8AotFfN1T5LIm6UkkHynyHAlwL3kHGuAP5rJYyvjUHJW7PGK0yoK1GZw3XRts8zQPCdtpXH0yTBZ3HY6YVHhzT3RgEja6PNNs9nDntBr8oY445nXwRY7KrWY4Z0GY08vvU0cDiDpl92KfJg4jZocO/wTooQ6lfqA4b4fmlYWVWNp9bDSowx3OC54qKmuxxFfX4otCKCoPynbZ6X6UoqUwoW/az8vzSbG3RTmj78caoYbNv45+qsOOOWdd9BUKxZhWulXEYYaBZ3yZ3yKs9lZdJLwANTXT1XdmbXBzjhXIjyUyym4HYVrTLMV/NEZCCcdK+v4IboLFCNvfuKnTbdDwxlQ+YPhn3aK3aBQd7A499SkvNCf6LDjU0qp0w0Q+AU2NKCuPfqKIeA36OPl78dkVTTM4AlMZMagb5qlIpSIMIG2+/qmGADN2PcaDOuNPvVi1AAV508C4jIJFimLgQafPcKjDLuVIpEXADuTWn31IKdwxcNBQ3oyfJyW80p9otBxOtPjwVu4BGQMg9lMSdDuqg/wDSHY5jKjDf7lXliq4AGlLxqcsjmreTRTWiTam5d1V0S+MCpKDyOGYBpT+kXeikx92feac8yuiebtcMwKUFCKa4JMMhe6hwoCMMMAFyJiscGDXc001yw8c0Dwa4YAnVx8EVkFXAEnAOPk38gpMIBIGjy3PYkfcm2Kyu8O1ypvgcdKjJV3OfstKSMAkCowJJBOJxNdtEiZmFa5GmmvgiwsqtvYeleXJMDzjpXLUeNaV89FzIwa6UpSh3IGPmiDcafapzpUDNFjTAeThjXeoPjXEomOdlWmZyOyl8hBA0rTH45Jkwu0pqQEDsGGUjPE1p8k4U7t0bpzzOOxJ9FWjmOINDQ0B1p4Kww/O7iczoVNFWKltFDi11NdNaboTNTyyP5KzHGC6hxGBA8B+KTwWlowpi5uG1T+CdUKwO1CuB7ltdF9arTCQGyOLfqvN9p88stFilgut+0T4dyW1tTqMaYE70yTcU/o4zlH4z0qwdfo3YTMcw6uYb7e8t+cPet2ydMQTfopWOOwcL37pxXjUbc92DA66Z+al2AJ7lm4JHRH+mX7ye1vBSH1Xm/RnWu1Q0aH32gCjZBez+1873r1mxxh8bXEYuaHGmVTssp+RQ+o6vE/b8Mh3ilOJ5rfdZGbJD7I3ZSv6I9Gvpl2YTnHmuWu6xtUp/+mPQvRLs/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7" name="Grafik 6"/>
          <p:cNvPicPr>
            <a:picLocks noChangeAspect="1"/>
          </p:cNvPicPr>
          <p:nvPr/>
        </p:nvPicPr>
        <p:blipFill>
          <a:blip r:embed="rId2" cstate="print"/>
          <a:stretch>
            <a:fillRect/>
          </a:stretch>
        </p:blipFill>
        <p:spPr>
          <a:xfrm>
            <a:off x="4567105" y="3634435"/>
            <a:ext cx="7124489" cy="2770634"/>
          </a:xfrm>
          <a:prstGeom prst="rect">
            <a:avLst/>
          </a:prstGeom>
        </p:spPr>
      </p:pic>
    </p:spTree>
    <p:extLst>
      <p:ext uri="{BB962C8B-B14F-4D97-AF65-F5344CB8AC3E}">
        <p14:creationId xmlns:p14="http://schemas.microsoft.com/office/powerpoint/2010/main" xmlns="" val="220232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Statistiken</a:t>
            </a:r>
            <a:endParaRPr lang="de-DE" dirty="0"/>
          </a:p>
        </p:txBody>
      </p:sp>
      <p:sp>
        <p:nvSpPr>
          <p:cNvPr id="3" name="Inhaltsplatzhalter 2"/>
          <p:cNvSpPr>
            <a:spLocks noGrp="1"/>
          </p:cNvSpPr>
          <p:nvPr>
            <p:ph idx="1"/>
          </p:nvPr>
        </p:nvSpPr>
        <p:spPr>
          <a:xfrm>
            <a:off x="680320" y="2336872"/>
            <a:ext cx="11511680" cy="4269989"/>
          </a:xfrm>
        </p:spPr>
        <p:txBody>
          <a:bodyPr>
            <a:normAutofit/>
          </a:bodyPr>
          <a:lstStyle/>
          <a:p>
            <a:r>
              <a:rPr lang="de-DE" dirty="0" smtClean="0"/>
              <a:t>In Los Angeles </a:t>
            </a:r>
          </a:p>
          <a:p>
            <a:pPr lvl="1"/>
            <a:r>
              <a:rPr lang="de-DE" dirty="0" smtClean="0"/>
              <a:t>Bei 3000 öffentlichen AEDs nur 54 registrierte Anwendungen in 10 Jahren</a:t>
            </a:r>
          </a:p>
          <a:p>
            <a:r>
              <a:rPr lang="de-DE" dirty="0" smtClean="0"/>
              <a:t>AEDs sind sinnvoll bei 1-2 Herz-Stillständen in 2-5 Jahren</a:t>
            </a:r>
          </a:p>
          <a:p>
            <a:r>
              <a:rPr lang="de-DE" dirty="0" smtClean="0"/>
              <a:t>Helden</a:t>
            </a:r>
            <a:endParaRPr lang="de-DE" dirty="0"/>
          </a:p>
          <a:p>
            <a:pPr lvl="1"/>
            <a:r>
              <a:rPr lang="de-DE" dirty="0" smtClean="0"/>
              <a:t>Im Schnitt ca. 50 Einsätze im Jahr, bei denen ca. 75% min. ein HvO vor Ort war</a:t>
            </a:r>
          </a:p>
          <a:p>
            <a:r>
              <a:rPr lang="de-DE" dirty="0" smtClean="0"/>
              <a:t>Die Wiederbelebung plus Defibrillation innerhalb von drei bis fünf Minuten nach dem Kollaps erhöht die Überlebensrate auf 49-75%.</a:t>
            </a:r>
          </a:p>
          <a:p>
            <a:r>
              <a:rPr lang="de-DE" dirty="0" smtClean="0"/>
              <a:t>Jede Minute Verzögerung vor der Defibrillation vermindert die Wahrscheinlichkeit des Überlebens bis zur Entlassung aus der Klinik um 10 -12%</a:t>
            </a:r>
            <a:endParaRPr lang="de-DE" dirty="0"/>
          </a:p>
          <a:p>
            <a:pPr lvl="1"/>
            <a:endParaRPr lang="de-DE" dirty="0"/>
          </a:p>
        </p:txBody>
      </p:sp>
    </p:spTree>
    <p:extLst>
      <p:ext uri="{BB962C8B-B14F-4D97-AF65-F5344CB8AC3E}">
        <p14:creationId xmlns:p14="http://schemas.microsoft.com/office/powerpoint/2010/main" xmlns="" val="4210197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Umsetzung in Helden</a:t>
            </a:r>
            <a:endParaRPr lang="de-DE" dirty="0"/>
          </a:p>
        </p:txBody>
      </p:sp>
      <p:sp>
        <p:nvSpPr>
          <p:cNvPr id="3" name="Inhaltsplatzhalter 2"/>
          <p:cNvSpPr>
            <a:spLocks noGrp="1"/>
          </p:cNvSpPr>
          <p:nvPr>
            <p:ph idx="1"/>
          </p:nvPr>
        </p:nvSpPr>
        <p:spPr>
          <a:xfrm>
            <a:off x="680320" y="1967346"/>
            <a:ext cx="11511680" cy="4639516"/>
          </a:xfrm>
        </p:spPr>
        <p:txBody>
          <a:bodyPr>
            <a:normAutofit/>
          </a:bodyPr>
          <a:lstStyle/>
          <a:p>
            <a:r>
              <a:rPr lang="de-DE" dirty="0" smtClean="0"/>
              <a:t>Erstinbetriebnahme durch Hersteller</a:t>
            </a:r>
          </a:p>
          <a:p>
            <a:pPr lvl="1"/>
            <a:r>
              <a:rPr lang="de-DE" dirty="0" smtClean="0"/>
              <a:t>Einweisung für Helfer vor Ort und einen engen Personenkreis die dann laut MPG Multiplikator für die eingewiesenen Geräte sind!</a:t>
            </a:r>
            <a:endParaRPr lang="de-DE" dirty="0"/>
          </a:p>
          <a:p>
            <a:r>
              <a:rPr lang="de-DE" dirty="0" smtClean="0"/>
              <a:t>Einweisung und Schulung in der Früh Defibrillation durch </a:t>
            </a:r>
            <a:r>
              <a:rPr lang="de-DE" dirty="0" err="1" smtClean="0"/>
              <a:t>HvO</a:t>
            </a:r>
            <a:r>
              <a:rPr lang="de-DE" dirty="0" smtClean="0"/>
              <a:t> und DRK</a:t>
            </a:r>
            <a:endParaRPr lang="de-DE" dirty="0"/>
          </a:p>
          <a:p>
            <a:pPr lvl="1"/>
            <a:r>
              <a:rPr lang="de-DE" dirty="0"/>
              <a:t>Einweisung </a:t>
            </a:r>
            <a:r>
              <a:rPr lang="de-DE" dirty="0" smtClean="0"/>
              <a:t>für Ärzte, Feuerwehr, Krankenpflegepersonal, Betriebliche Ersthelfer, Laienhelfer, Lehrer, Erzieherinnen, Interessierte und engagierte Ersthelfer möglich</a:t>
            </a:r>
          </a:p>
          <a:p>
            <a:r>
              <a:rPr lang="de-DE" dirty="0" err="1" smtClean="0"/>
              <a:t>Defi</a:t>
            </a:r>
            <a:r>
              <a:rPr lang="de-DE" dirty="0" smtClean="0"/>
              <a:t> bei öffentlichen Veranstaltungen</a:t>
            </a:r>
          </a:p>
          <a:p>
            <a:pPr lvl="1"/>
            <a:r>
              <a:rPr lang="de-DE" dirty="0" smtClean="0"/>
              <a:t>Ausgabe nach Konzept</a:t>
            </a:r>
          </a:p>
          <a:p>
            <a:pPr lvl="1"/>
            <a:r>
              <a:rPr lang="de-DE" dirty="0" smtClean="0"/>
              <a:t>Schützenfest, Karneval, Schulfest, Feuerwehrfest, Kindergartenfest, Pfarrfest, Dorffeste, sonstige öffentliche Veranstaltungen im Kirchspiel Helden! </a:t>
            </a:r>
            <a:endParaRPr lang="de-DE" dirty="0"/>
          </a:p>
          <a:p>
            <a:pPr lvl="1"/>
            <a:endParaRPr lang="de-DE" dirty="0"/>
          </a:p>
        </p:txBody>
      </p:sp>
    </p:spTree>
    <p:extLst>
      <p:ext uri="{BB962C8B-B14F-4D97-AF65-F5344CB8AC3E}">
        <p14:creationId xmlns:p14="http://schemas.microsoft.com/office/powerpoint/2010/main" xmlns="" val="42826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Danke</a:t>
            </a:r>
            <a:endParaRPr lang="de-DE" dirty="0"/>
          </a:p>
        </p:txBody>
      </p:sp>
      <p:sp>
        <p:nvSpPr>
          <p:cNvPr id="3" name="Inhaltsplatzhalter 2"/>
          <p:cNvSpPr>
            <a:spLocks noGrp="1"/>
          </p:cNvSpPr>
          <p:nvPr>
            <p:ph idx="1"/>
          </p:nvPr>
        </p:nvSpPr>
        <p:spPr/>
        <p:txBody>
          <a:bodyPr/>
          <a:lstStyle/>
          <a:p>
            <a:r>
              <a:rPr lang="de-DE" dirty="0" smtClean="0"/>
              <a:t>Danke für die jetzt schon große Spendenbereitschaft</a:t>
            </a:r>
          </a:p>
          <a:p>
            <a:r>
              <a:rPr lang="de-DE" dirty="0" smtClean="0"/>
              <a:t>Danke für Ihr / </a:t>
            </a:r>
            <a:r>
              <a:rPr lang="de-DE" smtClean="0"/>
              <a:t>Euer Interesse</a:t>
            </a:r>
          </a:p>
          <a:p>
            <a:endParaRPr lang="de-DE" dirty="0" smtClean="0"/>
          </a:p>
        </p:txBody>
      </p:sp>
    </p:spTree>
    <p:extLst>
      <p:ext uri="{BB962C8B-B14F-4D97-AF65-F5344CB8AC3E}">
        <p14:creationId xmlns:p14="http://schemas.microsoft.com/office/powerpoint/2010/main" xmlns="" val="375810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Begrüßung der </a:t>
            </a:r>
            <a:r>
              <a:rPr lang="de-DE" dirty="0" err="1" smtClean="0"/>
              <a:t>kfd</a:t>
            </a:r>
            <a:r>
              <a:rPr lang="de-DE" dirty="0" smtClean="0"/>
              <a:t> Helden</a:t>
            </a:r>
            <a:endParaRPr lang="de-DE" dirty="0"/>
          </a:p>
        </p:txBody>
      </p:sp>
      <p:pic>
        <p:nvPicPr>
          <p:cNvPr id="7" name="Picture 2" descr="http://www.kfd-bundesverband.de/fileadmin/Bilder/Mitgliederservice/Arbeitsmaterialien/Logo-kfd_Glaub%20u%20Leb%20li_Farb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2317" y="2452943"/>
            <a:ext cx="8540478" cy="39667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75424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Agenda</a:t>
            </a:r>
            <a:endParaRPr lang="de-DE" dirty="0"/>
          </a:p>
        </p:txBody>
      </p:sp>
      <p:sp>
        <p:nvSpPr>
          <p:cNvPr id="3" name="Inhaltsplatzhalter 2"/>
          <p:cNvSpPr>
            <a:spLocks noGrp="1"/>
          </p:cNvSpPr>
          <p:nvPr>
            <p:ph idx="1"/>
          </p:nvPr>
        </p:nvSpPr>
        <p:spPr>
          <a:xfrm>
            <a:off x="680321" y="2336872"/>
            <a:ext cx="9613861" cy="4313309"/>
          </a:xfrm>
        </p:spPr>
        <p:txBody>
          <a:bodyPr>
            <a:normAutofit/>
          </a:bodyPr>
          <a:lstStyle/>
          <a:p>
            <a:r>
              <a:rPr lang="de-DE" dirty="0" smtClean="0"/>
              <a:t>Vorstellung „Helfer vor Ort (HvO)“</a:t>
            </a:r>
          </a:p>
          <a:p>
            <a:pPr lvl="1"/>
            <a:r>
              <a:rPr lang="de-DE" dirty="0" smtClean="0"/>
              <a:t>Was ist das HvO Projekt überhaupt</a:t>
            </a:r>
          </a:p>
          <a:p>
            <a:pPr lvl="1"/>
            <a:r>
              <a:rPr lang="de-DE" dirty="0" smtClean="0"/>
              <a:t>Helfer vor Ort oberes Repetal (Voss / Köster)</a:t>
            </a:r>
          </a:p>
          <a:p>
            <a:pPr lvl="1"/>
            <a:r>
              <a:rPr lang="de-DE" dirty="0"/>
              <a:t>Wann kommt der HvO</a:t>
            </a:r>
          </a:p>
          <a:p>
            <a:pPr lvl="1"/>
            <a:r>
              <a:rPr lang="de-DE" dirty="0" smtClean="0"/>
              <a:t>Aufgaben der HvO</a:t>
            </a:r>
          </a:p>
          <a:p>
            <a:pPr lvl="1"/>
            <a:r>
              <a:rPr lang="de-DE" dirty="0" smtClean="0"/>
              <a:t>Ausstattung</a:t>
            </a:r>
          </a:p>
          <a:p>
            <a:r>
              <a:rPr lang="de-DE" dirty="0" smtClean="0"/>
              <a:t>Was ist ein Automatischer Externer Defibrillator (AED)</a:t>
            </a:r>
          </a:p>
          <a:p>
            <a:pPr lvl="1"/>
            <a:r>
              <a:rPr lang="de-DE" dirty="0" smtClean="0"/>
              <a:t>Anwendung</a:t>
            </a:r>
          </a:p>
          <a:p>
            <a:r>
              <a:rPr lang="de-DE" dirty="0" smtClean="0"/>
              <a:t>Umsetzung in Helden</a:t>
            </a:r>
            <a:endParaRPr lang="de-DE" dirty="0"/>
          </a:p>
        </p:txBody>
      </p:sp>
    </p:spTree>
    <p:extLst>
      <p:ext uri="{BB962C8B-B14F-4D97-AF65-F5344CB8AC3E}">
        <p14:creationId xmlns:p14="http://schemas.microsoft.com/office/powerpoint/2010/main" xmlns="" val="167762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Was ist das </a:t>
            </a:r>
            <a:r>
              <a:rPr lang="de-DE" dirty="0" err="1" smtClean="0"/>
              <a:t>HvO</a:t>
            </a:r>
            <a:r>
              <a:rPr lang="de-DE" dirty="0" smtClean="0"/>
              <a:t> - Projekt überhaupt?</a:t>
            </a:r>
            <a:endParaRPr lang="de-DE" dirty="0"/>
          </a:p>
        </p:txBody>
      </p:sp>
      <p:sp>
        <p:nvSpPr>
          <p:cNvPr id="3" name="Inhaltsplatzhalter 2"/>
          <p:cNvSpPr>
            <a:spLocks noGrp="1"/>
          </p:cNvSpPr>
          <p:nvPr>
            <p:ph idx="1"/>
          </p:nvPr>
        </p:nvSpPr>
        <p:spPr>
          <a:xfrm>
            <a:off x="680321" y="2336872"/>
            <a:ext cx="10150811" cy="4051049"/>
          </a:xfrm>
        </p:spPr>
        <p:txBody>
          <a:bodyPr>
            <a:normAutofit/>
          </a:bodyPr>
          <a:lstStyle/>
          <a:p>
            <a:r>
              <a:rPr lang="de-DE" dirty="0" smtClean="0"/>
              <a:t>Eine vom DRK Kreisverband Olpe seit 2004 initiiertes Projekt zur Aufwertung der Rettungskette, um den therapiefreien Intervall zwischen Notruf und Eintreffen Rettungsdienst deutlich zu verkürzen</a:t>
            </a:r>
          </a:p>
          <a:p>
            <a:pPr marL="0" indent="0">
              <a:buNone/>
            </a:pPr>
            <a:endParaRPr lang="de-DE" dirty="0" smtClean="0"/>
          </a:p>
          <a:p>
            <a:r>
              <a:rPr lang="de-DE" dirty="0" smtClean="0"/>
              <a:t>Die Tätigkeit des HvO beruht auf rein ehrenamtlicher Basis, d.h. im besten Fall stehen für das obere Repetal zwei Helfer vor Ort zur Verfügung. Jedoch möchten wir zu bedenken geben, dass es auch sein kann, dass in einem ungünstigen Fall kein HvO die Einsatzstelle übernehmen kann. Hier können dienstliche sowie private Gründe ausschlaggebend sein. </a:t>
            </a:r>
          </a:p>
          <a:p>
            <a:endParaRPr lang="de-DE" dirty="0" smtClean="0"/>
          </a:p>
          <a:p>
            <a:pPr marL="457200" lvl="1" indent="0">
              <a:buNone/>
            </a:pPr>
            <a:endParaRPr lang="de-DE" dirty="0" smtClean="0"/>
          </a:p>
        </p:txBody>
      </p:sp>
    </p:spTree>
    <p:extLst>
      <p:ext uri="{BB962C8B-B14F-4D97-AF65-F5344CB8AC3E}">
        <p14:creationId xmlns:p14="http://schemas.microsoft.com/office/powerpoint/2010/main" xmlns="" val="360109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HvO oberes Repetal</a:t>
            </a:r>
            <a:endParaRPr lang="de-DE" dirty="0"/>
          </a:p>
        </p:txBody>
      </p:sp>
      <p:sp>
        <p:nvSpPr>
          <p:cNvPr id="3" name="Inhaltsplatzhalter 2"/>
          <p:cNvSpPr>
            <a:spLocks noGrp="1"/>
          </p:cNvSpPr>
          <p:nvPr>
            <p:ph idx="1"/>
          </p:nvPr>
        </p:nvSpPr>
        <p:spPr>
          <a:xfrm>
            <a:off x="680321" y="2137894"/>
            <a:ext cx="10872028" cy="4494726"/>
          </a:xfrm>
        </p:spPr>
        <p:txBody>
          <a:bodyPr>
            <a:normAutofit/>
          </a:bodyPr>
          <a:lstStyle/>
          <a:p>
            <a:pPr lvl="6">
              <a:buNone/>
            </a:pPr>
            <a:r>
              <a:rPr lang="de-DE" sz="3200" u="sng" dirty="0" smtClean="0"/>
              <a:t>Fabian Voss </a:t>
            </a:r>
            <a:r>
              <a:rPr lang="de-DE" sz="3200" u="sng" dirty="0"/>
              <a:t>(</a:t>
            </a:r>
            <a:r>
              <a:rPr lang="de-DE" sz="3200" u="sng" dirty="0" smtClean="0"/>
              <a:t>32 </a:t>
            </a:r>
            <a:r>
              <a:rPr lang="de-DE" sz="3200" u="sng" dirty="0"/>
              <a:t>Jahre)</a:t>
            </a:r>
          </a:p>
          <a:p>
            <a:pPr lvl="6">
              <a:buNone/>
            </a:pPr>
            <a:endParaRPr lang="de-DE" dirty="0"/>
          </a:p>
          <a:p>
            <a:r>
              <a:rPr lang="de-DE" sz="2000" dirty="0"/>
              <a:t>Hauptamtlicher </a:t>
            </a:r>
            <a:r>
              <a:rPr lang="de-DE" sz="2000" dirty="0" smtClean="0"/>
              <a:t>Rettungsassistent, </a:t>
            </a:r>
            <a:r>
              <a:rPr lang="de-DE" sz="2000" dirty="0"/>
              <a:t>Rettungsdienst Kreis </a:t>
            </a:r>
            <a:r>
              <a:rPr lang="de-DE" sz="2000" dirty="0" smtClean="0"/>
              <a:t>Olpe, Rettungswache </a:t>
            </a:r>
            <a:r>
              <a:rPr lang="de-DE" sz="2000" dirty="0"/>
              <a:t>Attendorn</a:t>
            </a:r>
          </a:p>
          <a:p>
            <a:r>
              <a:rPr lang="de-DE" sz="2000" dirty="0" smtClean="0"/>
              <a:t>Helfer vor Ort für das obere Repetal seit 2011 (freier Mitarbeiter DRK)</a:t>
            </a:r>
            <a:endParaRPr lang="de-DE" sz="2000" dirty="0"/>
          </a:p>
          <a:p>
            <a:r>
              <a:rPr lang="de-DE" sz="2000" dirty="0" smtClean="0"/>
              <a:t>Mitglied der Feuerwehr der Hansestadt Attendorn – Löschgruppe Helden</a:t>
            </a:r>
            <a:endParaRPr lang="de-DE" sz="2000" dirty="0"/>
          </a:p>
          <a:p>
            <a:endParaRPr lang="de-DE" sz="2000" dirty="0"/>
          </a:p>
          <a:p>
            <a:pPr lvl="6">
              <a:buNone/>
            </a:pPr>
            <a:r>
              <a:rPr lang="de-DE" sz="3200" u="sng" dirty="0" smtClean="0"/>
              <a:t>Jörg Köster </a:t>
            </a:r>
            <a:r>
              <a:rPr lang="de-DE" sz="3200" u="sng" dirty="0"/>
              <a:t>(</a:t>
            </a:r>
            <a:r>
              <a:rPr lang="de-DE" sz="3200" u="sng" dirty="0" smtClean="0"/>
              <a:t>36 </a:t>
            </a:r>
            <a:r>
              <a:rPr lang="de-DE" sz="3200" u="sng" dirty="0"/>
              <a:t>Jahre)</a:t>
            </a:r>
          </a:p>
          <a:p>
            <a:pPr lvl="7">
              <a:buNone/>
            </a:pPr>
            <a:endParaRPr lang="de-DE" dirty="0"/>
          </a:p>
          <a:p>
            <a:r>
              <a:rPr lang="de-DE" sz="2000" dirty="0"/>
              <a:t>Hauptamtlicher </a:t>
            </a:r>
            <a:r>
              <a:rPr lang="de-DE" sz="2000" dirty="0" smtClean="0"/>
              <a:t>Rettungsassistent, Rettungsdienst </a:t>
            </a:r>
            <a:r>
              <a:rPr lang="de-DE" sz="2000" dirty="0"/>
              <a:t>Kreis </a:t>
            </a:r>
            <a:r>
              <a:rPr lang="de-DE" sz="2000" dirty="0" smtClean="0"/>
              <a:t>Olpe, Rettungswache </a:t>
            </a:r>
            <a:r>
              <a:rPr lang="de-DE" sz="2000" dirty="0"/>
              <a:t>Attendorn</a:t>
            </a:r>
          </a:p>
          <a:p>
            <a:r>
              <a:rPr lang="de-DE" sz="2000" dirty="0" smtClean="0"/>
              <a:t>Helfer vor Ort für das obere Repetal seit 2004 (freier Mitarbeiter DRK)</a:t>
            </a:r>
            <a:endParaRPr lang="de-DE" sz="2000" dirty="0"/>
          </a:p>
          <a:p>
            <a:r>
              <a:rPr lang="de-DE" sz="2000" dirty="0" smtClean="0"/>
              <a:t>Mitglied der Feuerwehr der Hansestadt Attendorn – Löschgruppe Helden</a:t>
            </a:r>
            <a:endParaRPr lang="de-DE" sz="2000" dirty="0"/>
          </a:p>
          <a:p>
            <a:endParaRPr lang="de-DE" dirty="0"/>
          </a:p>
        </p:txBody>
      </p:sp>
    </p:spTree>
    <p:extLst>
      <p:ext uri="{BB962C8B-B14F-4D97-AF65-F5344CB8AC3E}">
        <p14:creationId xmlns:p14="http://schemas.microsoft.com/office/powerpoint/2010/main" xmlns="" val="284740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Wann und wie kommt der HvO zum Patienten</a:t>
            </a:r>
            <a:endParaRPr lang="de-DE" dirty="0"/>
          </a:p>
        </p:txBody>
      </p:sp>
      <p:sp>
        <p:nvSpPr>
          <p:cNvPr id="3" name="Inhaltsplatzhalter 2"/>
          <p:cNvSpPr>
            <a:spLocks noGrp="1"/>
          </p:cNvSpPr>
          <p:nvPr>
            <p:ph idx="1"/>
          </p:nvPr>
        </p:nvSpPr>
        <p:spPr/>
        <p:txBody>
          <a:bodyPr/>
          <a:lstStyle/>
          <a:p>
            <a:r>
              <a:rPr lang="de-DE" dirty="0" smtClean="0"/>
              <a:t>Alarmierung durch die Kreisleitstelle via DME (Melder)</a:t>
            </a:r>
          </a:p>
          <a:p>
            <a:pPr lvl="1"/>
            <a:r>
              <a:rPr lang="de-DE" dirty="0" smtClean="0"/>
              <a:t>Simultane Alarmierung bei allen Notarzteinsätzen</a:t>
            </a:r>
          </a:p>
          <a:p>
            <a:pPr lvl="1"/>
            <a:r>
              <a:rPr lang="de-DE" dirty="0" smtClean="0"/>
              <a:t>Hausärztlicher Notdienst vor Ort, HvO wird alarmiert</a:t>
            </a:r>
            <a:endParaRPr lang="de-DE" dirty="0"/>
          </a:p>
          <a:p>
            <a:pPr lvl="1"/>
            <a:r>
              <a:rPr lang="de-DE" dirty="0" smtClean="0"/>
              <a:t>Rettungswagen vor Ort benötigt Notarzt, HvO wird </a:t>
            </a:r>
            <a:r>
              <a:rPr lang="de-DE" u="sng" dirty="0" smtClean="0"/>
              <a:t>nicht</a:t>
            </a:r>
            <a:r>
              <a:rPr lang="de-DE" dirty="0" smtClean="0"/>
              <a:t> alarmiert</a:t>
            </a:r>
          </a:p>
          <a:p>
            <a:pPr marL="457200" lvl="1" indent="0">
              <a:buNone/>
            </a:pPr>
            <a:endParaRPr lang="de-DE" dirty="0" smtClean="0"/>
          </a:p>
          <a:p>
            <a:r>
              <a:rPr lang="de-DE" dirty="0" smtClean="0"/>
              <a:t>Der oder die HvO kommen mit privatem Fahrzeug zur Einsatzstelle</a:t>
            </a:r>
          </a:p>
          <a:p>
            <a:pPr lvl="1"/>
            <a:r>
              <a:rPr lang="de-DE" dirty="0" smtClean="0"/>
              <a:t>Bei Schäden oder Unfällen sind die HvO über das DRK </a:t>
            </a:r>
            <a:r>
              <a:rPr lang="de-DE" dirty="0"/>
              <a:t>v</a:t>
            </a:r>
            <a:r>
              <a:rPr lang="de-DE" dirty="0" smtClean="0"/>
              <a:t>ersichert</a:t>
            </a:r>
          </a:p>
          <a:p>
            <a:pPr marL="457200" lvl="1" indent="0">
              <a:buNone/>
            </a:pPr>
            <a:endParaRPr lang="de-DE" dirty="0" smtClean="0"/>
          </a:p>
          <a:p>
            <a:pPr marL="457200" lvl="1" indent="0">
              <a:buNone/>
            </a:pPr>
            <a:endParaRPr lang="de-DE" dirty="0" smtClean="0"/>
          </a:p>
        </p:txBody>
      </p:sp>
    </p:spTree>
    <p:extLst>
      <p:ext uri="{BB962C8B-B14F-4D97-AF65-F5344CB8AC3E}">
        <p14:creationId xmlns:p14="http://schemas.microsoft.com/office/powerpoint/2010/main" xmlns="" val="363408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Aufgaben des HvO</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Lebensrettende Sofortmaßnahmen</a:t>
            </a:r>
          </a:p>
          <a:p>
            <a:r>
              <a:rPr lang="de-DE" dirty="0" smtClean="0"/>
              <a:t>Reanimation</a:t>
            </a:r>
          </a:p>
          <a:p>
            <a:r>
              <a:rPr lang="de-DE" dirty="0" smtClean="0"/>
              <a:t>Stillung bedrohlicher Wunden</a:t>
            </a:r>
          </a:p>
          <a:p>
            <a:r>
              <a:rPr lang="de-DE" dirty="0" smtClean="0"/>
              <a:t>Schockbekämpfung</a:t>
            </a:r>
          </a:p>
          <a:p>
            <a:r>
              <a:rPr lang="de-DE" dirty="0" smtClean="0"/>
              <a:t>Einweisung des Rettungsdienstes (Ortskunde)</a:t>
            </a:r>
          </a:p>
          <a:p>
            <a:r>
              <a:rPr lang="de-DE" dirty="0" smtClean="0"/>
              <a:t>Betreuung des Patienten</a:t>
            </a:r>
          </a:p>
          <a:p>
            <a:r>
              <a:rPr lang="de-DE" dirty="0" smtClean="0"/>
              <a:t>Ansprechpartner für Angehörige</a:t>
            </a:r>
          </a:p>
          <a:p>
            <a:r>
              <a:rPr lang="de-DE" dirty="0" smtClean="0"/>
              <a:t>Erweiterte Maßnahmen (HvO oberes Repetal)</a:t>
            </a:r>
          </a:p>
          <a:p>
            <a:r>
              <a:rPr lang="de-DE" dirty="0" smtClean="0"/>
              <a:t>Adäquate Übergabe an den Rettungsdienst</a:t>
            </a:r>
          </a:p>
          <a:p>
            <a:endParaRPr lang="de-DE" dirty="0"/>
          </a:p>
        </p:txBody>
      </p:sp>
    </p:spTree>
    <p:extLst>
      <p:ext uri="{BB962C8B-B14F-4D97-AF65-F5344CB8AC3E}">
        <p14:creationId xmlns:p14="http://schemas.microsoft.com/office/powerpoint/2010/main" xmlns="" val="94704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HvO</a:t>
            </a:r>
            <a:r>
              <a:rPr lang="de-DE" dirty="0" smtClean="0"/>
              <a:t> in der Rettungskette</a:t>
            </a:r>
            <a:endParaRPr lang="de-DE" dirty="0"/>
          </a:p>
        </p:txBody>
      </p:sp>
      <p:sp>
        <p:nvSpPr>
          <p:cNvPr id="5" name="Ellipse 4"/>
          <p:cNvSpPr/>
          <p:nvPr/>
        </p:nvSpPr>
        <p:spPr>
          <a:xfrm>
            <a:off x="65513" y="5340447"/>
            <a:ext cx="2640171" cy="12878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bg1"/>
                </a:solidFill>
              </a:rPr>
              <a:t>Sofort-</a:t>
            </a:r>
            <a:r>
              <a:rPr lang="de-DE" sz="2300" b="1" dirty="0" err="1" smtClean="0">
                <a:solidFill>
                  <a:schemeClr val="bg1"/>
                </a:solidFill>
              </a:rPr>
              <a:t>maßnahmen</a:t>
            </a:r>
            <a:endParaRPr lang="de-DE" sz="2300" b="1" dirty="0">
              <a:solidFill>
                <a:schemeClr val="bg1"/>
              </a:solidFill>
            </a:endParaRPr>
          </a:p>
        </p:txBody>
      </p:sp>
      <p:sp>
        <p:nvSpPr>
          <p:cNvPr id="7" name="Ellipse 6"/>
          <p:cNvSpPr/>
          <p:nvPr/>
        </p:nvSpPr>
        <p:spPr>
          <a:xfrm>
            <a:off x="1828890" y="4698656"/>
            <a:ext cx="2640171" cy="12878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bg1"/>
                </a:solidFill>
              </a:rPr>
              <a:t>Notruf</a:t>
            </a:r>
            <a:endParaRPr lang="de-DE" sz="2300" b="1" dirty="0">
              <a:solidFill>
                <a:schemeClr val="bg1"/>
              </a:solidFill>
            </a:endParaRPr>
          </a:p>
        </p:txBody>
      </p:sp>
      <p:sp>
        <p:nvSpPr>
          <p:cNvPr id="8" name="Ellipse 7"/>
          <p:cNvSpPr/>
          <p:nvPr/>
        </p:nvSpPr>
        <p:spPr>
          <a:xfrm>
            <a:off x="3846490" y="4041833"/>
            <a:ext cx="2640171" cy="12878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bg1"/>
                </a:solidFill>
              </a:rPr>
              <a:t>Erste Hilfe</a:t>
            </a:r>
            <a:endParaRPr lang="de-DE" sz="2300" b="1" dirty="0">
              <a:solidFill>
                <a:schemeClr val="bg1"/>
              </a:solidFill>
            </a:endParaRPr>
          </a:p>
        </p:txBody>
      </p:sp>
      <p:sp>
        <p:nvSpPr>
          <p:cNvPr id="9" name="Ellipse 8"/>
          <p:cNvSpPr/>
          <p:nvPr/>
        </p:nvSpPr>
        <p:spPr>
          <a:xfrm>
            <a:off x="5801930" y="3419348"/>
            <a:ext cx="2640171" cy="12878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tx1"/>
                </a:solidFill>
              </a:rPr>
              <a:t>Helfer vor Ort</a:t>
            </a:r>
            <a:endParaRPr lang="de-DE" sz="2300" b="1" dirty="0">
              <a:solidFill>
                <a:schemeClr val="tx1"/>
              </a:solidFill>
            </a:endParaRPr>
          </a:p>
        </p:txBody>
      </p:sp>
      <p:sp>
        <p:nvSpPr>
          <p:cNvPr id="10" name="Ellipse 9"/>
          <p:cNvSpPr/>
          <p:nvPr/>
        </p:nvSpPr>
        <p:spPr>
          <a:xfrm>
            <a:off x="7654341" y="2775404"/>
            <a:ext cx="2640171" cy="12878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bg1"/>
                </a:solidFill>
              </a:rPr>
              <a:t>Rettungs-dienst</a:t>
            </a:r>
            <a:endParaRPr lang="de-DE" sz="2300" b="1" dirty="0">
              <a:solidFill>
                <a:schemeClr val="bg1"/>
              </a:solidFill>
            </a:endParaRPr>
          </a:p>
        </p:txBody>
      </p:sp>
      <p:sp>
        <p:nvSpPr>
          <p:cNvPr id="11" name="Ellipse 10"/>
          <p:cNvSpPr/>
          <p:nvPr/>
        </p:nvSpPr>
        <p:spPr>
          <a:xfrm>
            <a:off x="9416601" y="2140042"/>
            <a:ext cx="2640171" cy="12878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300" b="1" dirty="0" smtClean="0">
                <a:solidFill>
                  <a:schemeClr val="bg1"/>
                </a:solidFill>
              </a:rPr>
              <a:t>Kranken-haus</a:t>
            </a:r>
            <a:endParaRPr lang="de-DE" sz="2300" b="1" dirty="0">
              <a:solidFill>
                <a:schemeClr val="bg1"/>
              </a:solidFill>
            </a:endParaRPr>
          </a:p>
        </p:txBody>
      </p:sp>
    </p:spTree>
    <p:extLst>
      <p:ext uri="{BB962C8B-B14F-4D97-AF65-F5344CB8AC3E}">
        <p14:creationId xmlns:p14="http://schemas.microsoft.com/office/powerpoint/2010/main" xmlns="" val="385377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80">
                                          <p:stCondLst>
                                            <p:cond delay="0"/>
                                          </p:stCondLst>
                                        </p:cTn>
                                        <p:tgtEl>
                                          <p:spTgt spid="9"/>
                                        </p:tgtEl>
                                      </p:cBhvr>
                                    </p:animEffect>
                                    <p:anim calcmode="lin" valueType="num">
                                      <p:cBhvr>
                                        <p:cTn id="2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5" dur="26">
                                          <p:stCondLst>
                                            <p:cond delay="650"/>
                                          </p:stCondLst>
                                        </p:cTn>
                                        <p:tgtEl>
                                          <p:spTgt spid="9"/>
                                        </p:tgtEl>
                                      </p:cBhvr>
                                      <p:to x="100000" y="60000"/>
                                    </p:animScale>
                                    <p:animScale>
                                      <p:cBhvr>
                                        <p:cTn id="26" dur="166" decel="50000">
                                          <p:stCondLst>
                                            <p:cond delay="676"/>
                                          </p:stCondLst>
                                        </p:cTn>
                                        <p:tgtEl>
                                          <p:spTgt spid="9"/>
                                        </p:tgtEl>
                                      </p:cBhvr>
                                      <p:to x="100000" y="100000"/>
                                    </p:animScale>
                                    <p:animScale>
                                      <p:cBhvr>
                                        <p:cTn id="27" dur="26">
                                          <p:stCondLst>
                                            <p:cond delay="1312"/>
                                          </p:stCondLst>
                                        </p:cTn>
                                        <p:tgtEl>
                                          <p:spTgt spid="9"/>
                                        </p:tgtEl>
                                      </p:cBhvr>
                                      <p:to x="100000" y="80000"/>
                                    </p:animScale>
                                    <p:animScale>
                                      <p:cBhvr>
                                        <p:cTn id="28" dur="166" decel="50000">
                                          <p:stCondLst>
                                            <p:cond delay="1338"/>
                                          </p:stCondLst>
                                        </p:cTn>
                                        <p:tgtEl>
                                          <p:spTgt spid="9"/>
                                        </p:tgtEl>
                                      </p:cBhvr>
                                      <p:to x="100000" y="100000"/>
                                    </p:animScale>
                                    <p:animScale>
                                      <p:cBhvr>
                                        <p:cTn id="29" dur="26">
                                          <p:stCondLst>
                                            <p:cond delay="1642"/>
                                          </p:stCondLst>
                                        </p:cTn>
                                        <p:tgtEl>
                                          <p:spTgt spid="9"/>
                                        </p:tgtEl>
                                      </p:cBhvr>
                                      <p:to x="100000" y="90000"/>
                                    </p:animScale>
                                    <p:animScale>
                                      <p:cBhvr>
                                        <p:cTn id="30" dur="166" decel="50000">
                                          <p:stCondLst>
                                            <p:cond delay="1668"/>
                                          </p:stCondLst>
                                        </p:cTn>
                                        <p:tgtEl>
                                          <p:spTgt spid="9"/>
                                        </p:tgtEl>
                                      </p:cBhvr>
                                      <p:to x="100000" y="100000"/>
                                    </p:animScale>
                                    <p:animScale>
                                      <p:cBhvr>
                                        <p:cTn id="31" dur="26">
                                          <p:stCondLst>
                                            <p:cond delay="1808"/>
                                          </p:stCondLst>
                                        </p:cTn>
                                        <p:tgtEl>
                                          <p:spTgt spid="9"/>
                                        </p:tgtEl>
                                      </p:cBhvr>
                                      <p:to x="100000" y="95000"/>
                                    </p:animScale>
                                    <p:animScale>
                                      <p:cBhvr>
                                        <p:cTn id="32" dur="166" decel="50000">
                                          <p:stCondLst>
                                            <p:cond delay="1834"/>
                                          </p:stCondLst>
                                        </p:cTn>
                                        <p:tgtEl>
                                          <p:spTgt spid="9"/>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Ausstattung eines HvO</a:t>
            </a:r>
            <a:endParaRPr lang="de-DE" dirty="0"/>
          </a:p>
        </p:txBody>
      </p:sp>
      <p:sp>
        <p:nvSpPr>
          <p:cNvPr id="3" name="Inhaltsplatzhalter 2"/>
          <p:cNvSpPr>
            <a:spLocks noGrp="1"/>
          </p:cNvSpPr>
          <p:nvPr>
            <p:ph idx="1"/>
          </p:nvPr>
        </p:nvSpPr>
        <p:spPr/>
        <p:txBody>
          <a:bodyPr/>
          <a:lstStyle/>
          <a:p>
            <a:r>
              <a:rPr lang="de-DE" dirty="0" smtClean="0"/>
              <a:t>Jeder HvO besitzt eine Rettungsrucksack mit z.B. folgenden Artikeln:</a:t>
            </a:r>
          </a:p>
          <a:p>
            <a:pPr lvl="1"/>
            <a:r>
              <a:rPr lang="de-DE" dirty="0" smtClean="0"/>
              <a:t>Absaugpumpe (manuell)</a:t>
            </a:r>
          </a:p>
          <a:p>
            <a:pPr lvl="1"/>
            <a:r>
              <a:rPr lang="de-DE" dirty="0" smtClean="0"/>
              <a:t>Sauerstoffflasche</a:t>
            </a:r>
          </a:p>
          <a:p>
            <a:pPr lvl="1"/>
            <a:r>
              <a:rPr lang="de-DE" dirty="0" smtClean="0"/>
              <a:t>Verbandmaterial</a:t>
            </a:r>
          </a:p>
          <a:p>
            <a:pPr lvl="1"/>
            <a:r>
              <a:rPr lang="de-DE" dirty="0" smtClean="0"/>
              <a:t>Intubationsmaterial (nur oberes Repetal)</a:t>
            </a:r>
          </a:p>
          <a:p>
            <a:pPr lvl="1"/>
            <a:r>
              <a:rPr lang="de-DE" dirty="0" smtClean="0"/>
              <a:t>Diverse Medikamente (nur oberes Repetal)</a:t>
            </a:r>
          </a:p>
          <a:p>
            <a:pPr lvl="1"/>
            <a:r>
              <a:rPr lang="de-DE" dirty="0" smtClean="0"/>
              <a:t>Beatmungsbeutel</a:t>
            </a:r>
          </a:p>
          <a:p>
            <a:pPr lvl="1"/>
            <a:r>
              <a:rPr lang="de-DE" dirty="0" smtClean="0"/>
              <a:t>Material zum Schienen von Frakturen (Knochenbrüchen)</a:t>
            </a:r>
          </a:p>
          <a:p>
            <a:pPr lvl="1"/>
            <a:r>
              <a:rPr lang="de-DE" dirty="0" smtClean="0"/>
              <a:t>Diagnostik allgemein (Blutzucker, Blutdruck und Lampe)</a:t>
            </a:r>
          </a:p>
        </p:txBody>
      </p:sp>
    </p:spTree>
    <p:extLst>
      <p:ext uri="{BB962C8B-B14F-4D97-AF65-F5344CB8AC3E}">
        <p14:creationId xmlns:p14="http://schemas.microsoft.com/office/powerpoint/2010/main" xmlns="" val="287506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nutzerdefiniert 1">
      <a:dk1>
        <a:sysClr val="windowText" lastClr="000000"/>
      </a:dk1>
      <a:lt1>
        <a:sysClr val="window" lastClr="FFFFFF"/>
      </a:lt1>
      <a:dk2>
        <a:srgbClr val="303030"/>
      </a:dk2>
      <a:lt2>
        <a:srgbClr val="DEDEE0"/>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
  <TotalTime>0</TotalTime>
  <Words>692</Words>
  <Application>Microsoft Office PowerPoint</Application>
  <PresentationFormat>Benutzerdefiniert</PresentationFormat>
  <Paragraphs>102</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Berlin</vt:lpstr>
      <vt:lpstr>Infoveranstaltung der kfd Helden</vt:lpstr>
      <vt:lpstr>Begrüßung der kfd Helden</vt:lpstr>
      <vt:lpstr>Agenda</vt:lpstr>
      <vt:lpstr>Was ist das HvO - Projekt überhaupt?</vt:lpstr>
      <vt:lpstr>HvO oberes Repetal</vt:lpstr>
      <vt:lpstr>Wann und wie kommt der HvO zum Patienten</vt:lpstr>
      <vt:lpstr>Aufgaben des HvO</vt:lpstr>
      <vt:lpstr>HvO in der Rettungskette</vt:lpstr>
      <vt:lpstr>Ausstattung eines HvO</vt:lpstr>
      <vt:lpstr>Was ist ein Defi/AED?</vt:lpstr>
      <vt:lpstr>Wobei wird ein AED angewendet</vt:lpstr>
      <vt:lpstr>Wie wird ein AED angewendet</vt:lpstr>
      <vt:lpstr>Was wäre ohne Defi/AED</vt:lpstr>
      <vt:lpstr>Statistiken</vt:lpstr>
      <vt:lpstr>Umsetzung in Helden</vt:lpstr>
      <vt:lpstr>Danke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AED</dc:title>
  <dc:creator>Fabian</dc:creator>
  <cp:lastModifiedBy>Birgit Zens</cp:lastModifiedBy>
  <cp:revision>65</cp:revision>
  <dcterms:created xsi:type="dcterms:W3CDTF">2014-09-23T18:11:28Z</dcterms:created>
  <dcterms:modified xsi:type="dcterms:W3CDTF">2014-10-21T12:23:46Z</dcterms:modified>
</cp:coreProperties>
</file>